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FAA896-9FFC-4F1D-9540-C12D56EBD934}" type="datetimeFigureOut">
              <a:rPr lang="en-US" smtClean="0"/>
              <a:pPr/>
              <a:t>1/14/2015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1447E-0A47-46E5-9EE6-599F1FA359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FAA896-9FFC-4F1D-9540-C12D56EBD934}" type="datetimeFigureOut">
              <a:rPr lang="en-US" smtClean="0"/>
              <a:pPr/>
              <a:t>1/14/2015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1447E-0A47-46E5-9EE6-599F1FA359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FAA896-9FFC-4F1D-9540-C12D56EBD934}" type="datetimeFigureOut">
              <a:rPr lang="en-US" smtClean="0"/>
              <a:pPr/>
              <a:t>1/14/2015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1447E-0A47-46E5-9EE6-599F1FA359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FAA896-9FFC-4F1D-9540-C12D56EBD934}" type="datetimeFigureOut">
              <a:rPr lang="en-US" smtClean="0"/>
              <a:pPr/>
              <a:t>1/14/2015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1447E-0A47-46E5-9EE6-599F1FA359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FAA896-9FFC-4F1D-9540-C12D56EBD934}" type="datetimeFigureOut">
              <a:rPr lang="en-US" smtClean="0"/>
              <a:pPr/>
              <a:t>1/14/2015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1447E-0A47-46E5-9EE6-599F1FA359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FAA896-9FFC-4F1D-9540-C12D56EBD934}" type="datetimeFigureOut">
              <a:rPr lang="en-US" smtClean="0"/>
              <a:pPr/>
              <a:t>1/14/2015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1447E-0A47-46E5-9EE6-599F1FA359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FAA896-9FFC-4F1D-9540-C12D56EBD934}" type="datetimeFigureOut">
              <a:rPr lang="en-US" smtClean="0"/>
              <a:pPr/>
              <a:t>1/14/2015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1447E-0A47-46E5-9EE6-599F1FA359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FAA896-9FFC-4F1D-9540-C12D56EBD934}" type="datetimeFigureOut">
              <a:rPr lang="en-US" smtClean="0"/>
              <a:pPr/>
              <a:t>1/14/2015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1447E-0A47-46E5-9EE6-599F1FA359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FAA896-9FFC-4F1D-9540-C12D56EBD934}" type="datetimeFigureOut">
              <a:rPr lang="en-US" smtClean="0"/>
              <a:pPr/>
              <a:t>1/14/2015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1447E-0A47-46E5-9EE6-599F1FA359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FAA896-9FFC-4F1D-9540-C12D56EBD934}" type="datetimeFigureOut">
              <a:rPr lang="en-US" smtClean="0"/>
              <a:pPr/>
              <a:t>1/14/2015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1447E-0A47-46E5-9EE6-599F1FA359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FAA896-9FFC-4F1D-9540-C12D56EBD934}" type="datetimeFigureOut">
              <a:rPr lang="en-US" smtClean="0"/>
              <a:pPr/>
              <a:t>1/14/2015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2AA1447E-0A47-46E5-9EE6-599F1FA3594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8FAA896-9FFC-4F1D-9540-C12D56EBD934}" type="datetimeFigureOut">
              <a:rPr lang="en-US" smtClean="0"/>
              <a:pPr/>
              <a:t>1/14/2015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AA1447E-0A47-46E5-9EE6-599F1FA35941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4800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Генитив</a:t>
            </a:r>
            <a:endParaRPr lang="en-US" sz="4800" dirty="0"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4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(други падеж)</a:t>
            </a:r>
            <a:endParaRPr lang="en-US" sz="48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Одредите граматичку основу следећих речи: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sr-Cyrl-RS" sz="36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sr-Cyrl-RS" sz="3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река</a:t>
            </a:r>
          </a:p>
          <a:p>
            <a:pPr>
              <a:buNone/>
            </a:pP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пекар</a:t>
            </a:r>
          </a:p>
          <a:p>
            <a:pPr>
              <a:buNone/>
            </a:pP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ципелице 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река – од рек – е         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рек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sr-Cyrl-RS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пекар – од пекар – а          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пекар</a:t>
            </a:r>
          </a:p>
          <a:p>
            <a:endParaRPr lang="sr-Cyrl-RS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ципелице – од ципелиц – е        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ципелиц </a:t>
            </a:r>
          </a:p>
          <a:p>
            <a:pPr>
              <a:buNone/>
            </a:pPr>
            <a:endParaRPr lang="sr-Cyrl-RS" sz="36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ight Arrow 3"/>
          <p:cNvSpPr/>
          <p:nvPr/>
        </p:nvSpPr>
        <p:spPr>
          <a:xfrm>
            <a:off x="4114800" y="2209800"/>
            <a:ext cx="838200" cy="228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ight Arrow 5"/>
          <p:cNvSpPr/>
          <p:nvPr/>
        </p:nvSpPr>
        <p:spPr>
          <a:xfrm>
            <a:off x="4953000" y="3581400"/>
            <a:ext cx="914400" cy="228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Arrow 6"/>
          <p:cNvSpPr/>
          <p:nvPr/>
        </p:nvSpPr>
        <p:spPr>
          <a:xfrm>
            <a:off x="6172200" y="4876800"/>
            <a:ext cx="838200" cy="228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sr-Cyrl-RS" sz="3600" b="0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Назив </a:t>
            </a:r>
            <a:r>
              <a:rPr lang="sr-Cyrl-RS" sz="3600" b="0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генитив</a:t>
            </a:r>
            <a:r>
              <a:rPr lang="sr-Cyrl-RS" sz="3600" b="0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 потиче од латинске речи </a:t>
            </a:r>
            <a:r>
              <a:rPr lang="sr-Latn-RS" sz="3600" b="0" i="1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genus</a:t>
            </a:r>
            <a:r>
              <a:rPr lang="sr-Cyrl-RS" sz="3600" b="0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, што значи порекло, па га називамо и падеж порекла или припадања.</a:t>
            </a:r>
            <a:endParaRPr lang="en-US" sz="3600" b="0" dirty="0"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l"/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Добија се на питање од </a:t>
            </a:r>
            <a:r>
              <a:rPr lang="sr-Cyrl-RS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КОГА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, од </a:t>
            </a:r>
            <a:r>
              <a:rPr lang="sr-Cyrl-RS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ЧЕГА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У наредним реченицама уочите именице у генитиву: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Добио сам поклон од родитеља.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Кров куће је дотрајао.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Попио сам чашу млека.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Купи мало воћа на пијаци.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Добио сам поклон од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родитеља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Кров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куће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је дотрајао.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Попио сам чашу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млека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Купи мало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воћа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на пијаци.</a:t>
            </a:r>
            <a:endParaRPr lang="en-US" sz="3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Основна значења генитива су:</a:t>
            </a:r>
            <a:endParaRPr lang="en-US" sz="3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Cyrl-RS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sr-Cyrl-RS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sr-Cyrl-RS" sz="2800" dirty="0" smtClean="0">
                <a:latin typeface="Times New Roman" pitchFamily="18" charset="0"/>
                <a:cs typeface="Times New Roman" pitchFamily="18" charset="0"/>
              </a:rPr>
              <a:t>1. припадање (посесивни генитив) – позив </a:t>
            </a:r>
            <a:r>
              <a:rPr lang="sr-Cyrl-R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друга</a:t>
            </a:r>
            <a:r>
              <a:rPr lang="sr-Cyrl-RS" sz="2800" dirty="0" smtClean="0">
                <a:latin typeface="Times New Roman" pitchFamily="18" charset="0"/>
                <a:cs typeface="Times New Roman" pitchFamily="18" charset="0"/>
              </a:rPr>
              <a:t>, зраци </a:t>
            </a:r>
            <a:r>
              <a:rPr lang="sr-Cyrl-R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сунца</a:t>
            </a:r>
          </a:p>
          <a:p>
            <a:pPr>
              <a:buNone/>
            </a:pPr>
            <a:r>
              <a:rPr lang="sr-Cyrl-RS" sz="2800" dirty="0" smtClean="0">
                <a:latin typeface="Times New Roman" pitchFamily="18" charset="0"/>
                <a:cs typeface="Times New Roman" pitchFamily="18" charset="0"/>
              </a:rPr>
              <a:t>2. део нечега, количина (партитивни генитив) – парче </a:t>
            </a:r>
            <a:r>
              <a:rPr lang="sr-Cyrl-R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чоколаде</a:t>
            </a:r>
            <a:r>
              <a:rPr lang="sr-Cyrl-RS" sz="2800" dirty="0" smtClean="0">
                <a:latin typeface="Times New Roman" pitchFamily="18" charset="0"/>
                <a:cs typeface="Times New Roman" pitchFamily="18" charset="0"/>
              </a:rPr>
              <a:t>, комад</a:t>
            </a:r>
            <a:r>
              <a:rPr lang="sr-Cyrl-RS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хлеба</a:t>
            </a:r>
            <a:endParaRPr lang="en-US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Одредите службу речи у генитиву: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Пас је трчао пре вечери.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Трчао је поред куће.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Трчао је из све снаге.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Трчао је од радости.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После је пио воде.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Пас је трчао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пре вечери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. (време)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Трчао је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поред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куће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. (место)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Трчао је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из све снаге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. (начин)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Трчао је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од радости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. (узрок)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После је пио </a:t>
            </a:r>
            <a:r>
              <a:rPr lang="sr-Cyrl-R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воде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. (објекат)</a:t>
            </a:r>
            <a:endParaRPr lang="en-US" sz="3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51648" cy="1524000"/>
          </a:xfrm>
        </p:spPr>
        <p:txBody>
          <a:bodyPr>
            <a:normAutofit/>
          </a:bodyPr>
          <a:lstStyle/>
          <a:p>
            <a:pPr algn="l"/>
            <a:r>
              <a:rPr lang="sr-Cyrl-RS" sz="3600" b="0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Генитив је зависан падеж.</a:t>
            </a:r>
            <a:endParaRPr lang="en-US" sz="3600" b="0" dirty="0"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l"/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Користи се са предлозима (од, до, из, изнад, испод, поред, иза...) и без њих.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Како се одређује граматичка основа речи?</a:t>
            </a:r>
            <a:endParaRPr lang="en-US" sz="3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Граматичка основа речи одређује се тако што од генитива једнине одузмемо наставак за облик генитива.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кућа – од кућ – е         кућ (граматичка основа)</a:t>
            </a:r>
          </a:p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рука – од рук – е         рук (граматичка основа)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ight Arrow 3"/>
          <p:cNvSpPr/>
          <p:nvPr/>
        </p:nvSpPr>
        <p:spPr>
          <a:xfrm>
            <a:off x="4191000" y="4038600"/>
            <a:ext cx="685800" cy="152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ight Arrow 5"/>
          <p:cNvSpPr/>
          <p:nvPr/>
        </p:nvSpPr>
        <p:spPr>
          <a:xfrm>
            <a:off x="4267200" y="5257800"/>
            <a:ext cx="609600" cy="152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91</TotalTime>
  <Words>300</Words>
  <Application>Microsoft Office PowerPoint</Application>
  <PresentationFormat>On-screen Show (4:3)</PresentationFormat>
  <Paragraphs>46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Flow</vt:lpstr>
      <vt:lpstr>Генитив</vt:lpstr>
      <vt:lpstr>Назив генитив потиче од латинске речи genus, што значи порекло, па га називамо и падеж порекла или припадања.</vt:lpstr>
      <vt:lpstr>У наредним реченицама уочите именице у генитиву:</vt:lpstr>
      <vt:lpstr>Slide 4</vt:lpstr>
      <vt:lpstr>Основна значења генитива су:</vt:lpstr>
      <vt:lpstr>Одредите службу речи у генитиву:</vt:lpstr>
      <vt:lpstr>Slide 7</vt:lpstr>
      <vt:lpstr>Генитив је зависан падеж.</vt:lpstr>
      <vt:lpstr>Како се одређује граматичка основа речи?</vt:lpstr>
      <vt:lpstr>Одредите граматичку основу следећих речи:</vt:lpstr>
      <vt:lpstr>Slide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Генитив</dc:title>
  <dc:creator>mihailo</dc:creator>
  <cp:lastModifiedBy>mihailo</cp:lastModifiedBy>
  <cp:revision>12</cp:revision>
  <dcterms:created xsi:type="dcterms:W3CDTF">2015-01-11T12:03:59Z</dcterms:created>
  <dcterms:modified xsi:type="dcterms:W3CDTF">2015-01-14T16:06:55Z</dcterms:modified>
</cp:coreProperties>
</file>